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355" r:id="rId3"/>
    <p:sldId id="302" r:id="rId4"/>
    <p:sldId id="351" r:id="rId5"/>
    <p:sldId id="352" r:id="rId6"/>
    <p:sldId id="353" r:id="rId7"/>
    <p:sldId id="357" r:id="rId8"/>
    <p:sldId id="360" r:id="rId9"/>
    <p:sldId id="369" r:id="rId10"/>
    <p:sldId id="274" r:id="rId11"/>
    <p:sldId id="361" r:id="rId12"/>
    <p:sldId id="362" r:id="rId13"/>
    <p:sldId id="363" r:id="rId14"/>
    <p:sldId id="358" r:id="rId15"/>
    <p:sldId id="364" r:id="rId16"/>
    <p:sldId id="365" r:id="rId17"/>
    <p:sldId id="366" r:id="rId18"/>
    <p:sldId id="367" r:id="rId19"/>
    <p:sldId id="368" r:id="rId20"/>
    <p:sldId id="370" r:id="rId21"/>
    <p:sldId id="371" r:id="rId22"/>
    <p:sldId id="372" r:id="rId23"/>
    <p:sldId id="373" r:id="rId24"/>
    <p:sldId id="374" r:id="rId25"/>
    <p:sldId id="375" r:id="rId26"/>
    <p:sldId id="376" r:id="rId27"/>
    <p:sldId id="298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3849" autoAdjust="0"/>
  </p:normalViewPr>
  <p:slideViewPr>
    <p:cSldViewPr snapToGrid="0">
      <p:cViewPr varScale="1">
        <p:scale>
          <a:sx n="68" d="100"/>
          <a:sy n="68" d="100"/>
        </p:scale>
        <p:origin x="606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E5181-6CF5-45F7-A87A-E0E0B1FD7549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37F07-1250-4CCE-B198-1B2887014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470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>
            <a:extLst>
              <a:ext uri="{FF2B5EF4-FFF2-40B4-BE49-F238E27FC236}">
                <a16:creationId xmlns:a16="http://schemas.microsoft.com/office/drawing/2014/main" id="{68362BC4-107F-42E8-A938-AE715D11E7E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C15605B7-FEB4-40C4-BDFD-0C35E8284AE3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120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If one searches for “100”, one will miss the “99” :-(</a:t>
            </a:r>
          </a:p>
        </p:txBody>
      </p:sp>
    </p:spTree>
    <p:extLst>
      <p:ext uri="{BB962C8B-B14F-4D97-AF65-F5344CB8AC3E}">
        <p14:creationId xmlns:p14="http://schemas.microsoft.com/office/powerpoint/2010/main" val="3698279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960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True story: My first draft of this code was quite different and had several bugs.  I eventually located the bugs by rewriting the code with one function/one job.   When I did that, it was easy to see which part was broken.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937F07-1250-4CCE-B198-1B2887014F4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70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F7219-6BA5-47F5-B7F1-6B0D754E2D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260" y="665163"/>
            <a:ext cx="10814539" cy="23876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556012-95F5-425E-AD5B-78B7ACF1EC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260" y="3237828"/>
            <a:ext cx="10128740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B56B6-995F-4046-9C61-053D0E276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A64DE-480B-420F-9649-4F8E696E08E0}" type="datetime1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5E065-1B81-411E-9A3E-A77A78A3A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F6926-26F3-46DC-9948-0AFC9748A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7E862F-A43D-4114-BCB5-88FBB072B5E3}"/>
              </a:ext>
            </a:extLst>
          </p:cNvPr>
          <p:cNvCxnSpPr/>
          <p:nvPr userDrawn="1"/>
        </p:nvCxnSpPr>
        <p:spPr>
          <a:xfrm>
            <a:off x="539260" y="3055777"/>
            <a:ext cx="108145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1794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5C82A-A252-4658-90F3-CD841E691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56BDDE-3FD4-4076-B384-750403C872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16770-ADA8-4EC3-8F93-CD06C87E7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616D0-8311-4107-9726-6B805E7D05BA}" type="datetime1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A9407-A07E-4CD6-8B79-2C5C32D32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D9943-4565-4756-87D7-A459B5D65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56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6161F6-0B3C-4567-ADE2-6CD20FC7B0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7F20CE-3E28-49C5-A941-80470819E0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65335-11AE-43FA-B4FF-7C5C91A9C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557A-5C88-417A-A763-5AC779462A5F}" type="datetime1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DB1C4-4B7A-48D9-8638-70DF828BE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DD15E-A1E1-4C0C-A962-2AD1B80CF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28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2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5447360" y="6405248"/>
            <a:ext cx="278388" cy="274159"/>
          </a:xfrm>
          <a:prstGeom prst="rect">
            <a:avLst/>
          </a:prstGeom>
        </p:spPr>
        <p:txBody>
          <a:bodyPr/>
          <a:lstStyle/>
          <a:p>
            <a:pPr defTabSz="547695">
              <a:defRPr/>
            </a:pPr>
            <a:fld id="{86CB4B4D-7CA3-9044-876B-883B54F8677D}" type="slidenum">
              <a:rPr lang="en-US" smtClean="0"/>
              <a:pPr defTabSz="547695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69787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idx="1"/>
          </p:nvPr>
        </p:nvSpPr>
        <p:spPr>
          <a:xfrm>
            <a:off x="535782" y="1562695"/>
            <a:ext cx="8786527" cy="4688086"/>
          </a:xfrm>
          <a:prstGeom prst="rect">
            <a:avLst/>
          </a:prstGeom>
        </p:spPr>
        <p:txBody>
          <a:bodyPr/>
          <a:lstStyle>
            <a:lvl1pPr marL="257166" indent="-257166">
              <a:defRPr>
                <a:solidFill>
                  <a:schemeClr val="tx1"/>
                </a:solidFill>
              </a:defRPr>
            </a:lvl1pPr>
            <a:lvl2pPr marL="514332" indent="-257166">
              <a:spcBef>
                <a:spcPts val="1125"/>
              </a:spcBef>
              <a:defRPr>
                <a:solidFill>
                  <a:schemeClr val="tx1"/>
                </a:solidFill>
              </a:defRPr>
            </a:lvl2pPr>
            <a:lvl3pPr marL="707206" indent="-257166">
              <a:spcBef>
                <a:spcPts val="562"/>
              </a:spcBef>
              <a:defRPr sz="2812">
                <a:solidFill>
                  <a:schemeClr val="tx1"/>
                </a:solidFill>
              </a:defRPr>
            </a:lvl3pPr>
            <a:lvl4pPr marL="900080" indent="-257166">
              <a:spcBef>
                <a:spcPts val="0"/>
              </a:spcBef>
              <a:defRPr sz="2812">
                <a:solidFill>
                  <a:schemeClr val="tx1"/>
                </a:solidFill>
              </a:defRPr>
            </a:lvl4pPr>
            <a:lvl5pPr marL="1092955" indent="-257166">
              <a:spcBef>
                <a:spcPts val="0"/>
              </a:spcBef>
              <a:defRPr sz="2812">
                <a:solidFill>
                  <a:schemeClr val="tx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5447360" y="6405248"/>
            <a:ext cx="278388" cy="274159"/>
          </a:xfrm>
          <a:prstGeom prst="rect">
            <a:avLst/>
          </a:prstGeom>
        </p:spPr>
        <p:txBody>
          <a:bodyPr/>
          <a:lstStyle/>
          <a:p>
            <a:pPr defTabSz="547695">
              <a:defRPr/>
            </a:pPr>
            <a:fld id="{86CB4B4D-7CA3-9044-876B-883B54F8677D}" type="slidenum">
              <a:rPr lang="en-US" smtClean="0"/>
              <a:pPr defTabSz="547695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9803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C750D-385B-4340-80D6-9B052AFB3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752EB-722E-4ED5-8E4A-83E134B1F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160"/>
            <a:ext cx="7887346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38D97-33FE-455F-99C1-5F94F8FE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7BFD4-467E-4EDE-93EA-052F5B39A4E5}" type="datetime1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71F14-9B49-4770-95DB-8F666E2A3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E3BF3-5975-4AB7-B4BC-3D0664994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30E7402-9AD9-47A7-9A7C-9E2D251980C6}"/>
              </a:ext>
            </a:extLst>
          </p:cNvPr>
          <p:cNvCxnSpPr/>
          <p:nvPr userDrawn="1"/>
        </p:nvCxnSpPr>
        <p:spPr>
          <a:xfrm>
            <a:off x="838200" y="1429058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4330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E102D-7499-4BDC-8BA2-825474D95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B50BCC-FEA6-4C8B-92DD-12ECC6BE1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76A10-0098-476E-99F2-6C7151D25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3CBE2-D5BE-47AC-ADC2-9CDFC1D0CF90}" type="datetime1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29B59-28A4-457E-A9FE-D43E630E9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126F7-7826-4EEA-BCF7-F8DB1CCCD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4FB97FE-BFE6-42A0-A36F-BB63DB3E7E5E}"/>
              </a:ext>
            </a:extLst>
          </p:cNvPr>
          <p:cNvCxnSpPr/>
          <p:nvPr userDrawn="1"/>
        </p:nvCxnSpPr>
        <p:spPr>
          <a:xfrm>
            <a:off x="831850" y="4562475"/>
            <a:ext cx="10521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08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AF8A4-82FA-4F62-BD67-4673378FC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60252-C68E-46D7-AAA5-ABB7CE5E34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A52B70-F8CF-48C4-AE1C-C9CF7101D0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E002AF-9677-413A-B99A-8C8BE9559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EDB1-CE74-4951-85A2-0B01C2128E28}" type="datetime1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D4DCA-3AF1-43DA-9E55-2BF67A618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63AD69-C005-4694-9D91-F1A980961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05F67E-03A6-4630-A98D-6CACA3FBDDEF}"/>
              </a:ext>
            </a:extLst>
          </p:cNvPr>
          <p:cNvCxnSpPr/>
          <p:nvPr userDrawn="1"/>
        </p:nvCxnSpPr>
        <p:spPr>
          <a:xfrm>
            <a:off x="838200" y="1690688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73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A34C9-6E2F-41F7-9D31-6E37FA5B4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FBC22-43A4-440D-AAD7-465FAB57B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BEFE43-C4CC-4FF0-B176-0C879EF27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920B2B-FD99-4575-BC29-4A9B8A50BB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7A5329-47DA-4A08-8E7B-D898E11B7C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A08467-E7C4-4D3F-99C5-6D3AC3B22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EB92-A5C2-4807-A9DC-9EDE6CBFB241}" type="datetime1">
              <a:rPr lang="en-US" smtClean="0"/>
              <a:t>1/21/2021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A2D386-C960-49F4-8E0B-5A602B213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B938FD-9718-4972-A4A8-237B1A211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12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29689-97C8-4C74-9DA9-41C0380CB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79868A-EEF3-4A9B-8549-9BADCF283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55A0-C911-4F03-82FC-7E5926047D46}" type="datetime1">
              <a:rPr lang="en-US" smtClean="0"/>
              <a:t>1/21/2021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1E0DFD-410D-4C41-9994-4C58047D5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70F3D0-5AE9-4747-A0A6-354F0667F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110EEB6-6E3B-42EF-B771-796D5DACD6D4}"/>
              </a:ext>
            </a:extLst>
          </p:cNvPr>
          <p:cNvCxnSpPr/>
          <p:nvPr userDrawn="1"/>
        </p:nvCxnSpPr>
        <p:spPr>
          <a:xfrm>
            <a:off x="838200" y="1325563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90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E7A444-7D99-4911-9642-3917FA60A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7EE0-7771-4CD5-9B2B-3550753A54A1}" type="datetime1">
              <a:rPr lang="en-US" smtClean="0"/>
              <a:t>1/21/2021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F82BF4-8CCE-40F5-87BF-30A8215B5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281BF9-93A3-4F18-ADE7-E0E4F974D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3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55BC0-2C78-4530-B512-097E3FFC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8D3CA-F128-4EAA-A043-41667828A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EE186-B06D-4105-84EF-95DBBCFDA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086144-00CA-4143-8DA2-416236D78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318B3-0E87-4416-A9B8-D891968C2727}" type="datetime1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38B172-43F1-4139-BF32-2DEDF2781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3CB3DF-517A-4E87-8D32-82F85C398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43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D2A09-5B90-4641-93CD-8F57AD557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1350F3-B3CE-4CFF-8DA5-52A7B3D17D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26664C-6D02-4CF4-9578-EE17046F1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29906-37E8-4C3E-9239-E2780C694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6A42-A091-4468-A075-64A31BE59948}" type="datetime1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F4D540-F8F7-41A2-9AF8-CA9DC3673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0D207D-A9AE-4993-85BC-0A490AE0C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3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06F07A-0B22-4914-812A-DBA02B479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B9C33-4FFB-4197-A3C1-E6E3EB58E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0F7-CC95-4DF1-9224-82B2702A27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997E8-DDEE-43F1-8D9B-F8A1E11DE488}" type="datetime1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761D0-ED27-4802-A5F0-EFD89884E1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E668E-F846-4B39-92B8-B429C92F7F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47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0C0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-sa/4.0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65BC5-92E6-4F5A-B981-1C5EE97586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>
                <a:sym typeface="Helvetica Neue" charset="0"/>
              </a:rPr>
              <a:t>CS 4350: Fundamentals of Software Engineering</a:t>
            </a:r>
            <a:br>
              <a:rPr lang="en-US" altLang="en-US" sz="3200" dirty="0">
                <a:sym typeface="Helvetica Neue" charset="0"/>
              </a:rPr>
            </a:br>
            <a:r>
              <a:rPr lang="en-US" altLang="en-US" sz="3200" dirty="0">
                <a:sym typeface="Helvetica Neue" charset="0"/>
              </a:rPr>
              <a:t>CS 5500: Foundations of Software Engineering</a:t>
            </a:r>
            <a:br>
              <a:rPr lang="en-US" altLang="en-US" sz="3200" dirty="0">
                <a:sym typeface="Helvetica Neue" charset="0"/>
              </a:rPr>
            </a:br>
            <a:br>
              <a:rPr lang="en-US" altLang="en-US" sz="3200" dirty="0">
                <a:sym typeface="Helvetica Neue" charset="0"/>
              </a:rPr>
            </a:br>
            <a:r>
              <a:rPr lang="en-US" altLang="en-US" sz="3200" dirty="0">
                <a:sym typeface="Helvetica Neue" charset="0"/>
              </a:rPr>
              <a:t>Lesson 1.2 General Program Design Principles</a:t>
            </a:r>
            <a:endParaRPr lang="en-US" sz="3200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5B356C44-32EB-4AC4-94B7-A86895491E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Jon Bell, John </a:t>
            </a:r>
            <a:r>
              <a:rPr lang="en-US" dirty="0" err="1"/>
              <a:t>Boyland</a:t>
            </a:r>
            <a:r>
              <a:rPr lang="en-US" dirty="0"/>
              <a:t>, Mitch Wand</a:t>
            </a:r>
          </a:p>
          <a:p>
            <a:pPr>
              <a:lnSpc>
                <a:spcPct val="100000"/>
              </a:lnSpc>
            </a:pPr>
            <a:r>
              <a:rPr lang="en-US" dirty="0"/>
              <a:t>Khoury College of Computer Sciences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C5E2E-7170-455B-A37A-DBAC705CE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BDE4E5-A08A-45A0-8B09-E04049A0AF54}"/>
              </a:ext>
            </a:extLst>
          </p:cNvPr>
          <p:cNvSpPr/>
          <p:nvPr/>
        </p:nvSpPr>
        <p:spPr>
          <a:xfrm>
            <a:off x="539260" y="571001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C5962"/>
                </a:solidFill>
              </a:rPr>
              <a:t>© 2021 Jonathan Bell, John </a:t>
            </a:r>
            <a:r>
              <a:rPr lang="en-US" dirty="0" err="1">
                <a:solidFill>
                  <a:srgbClr val="5C5962"/>
                </a:solidFill>
              </a:rPr>
              <a:t>Boyland</a:t>
            </a:r>
            <a:r>
              <a:rPr lang="en-US" dirty="0">
                <a:solidFill>
                  <a:srgbClr val="5C5962"/>
                </a:solidFill>
              </a:rPr>
              <a:t> and Mitch Wand. Released under the </a:t>
            </a:r>
            <a:r>
              <a:rPr lang="en-US" dirty="0">
                <a:solidFill>
                  <a:srgbClr val="D41B2C"/>
                </a:solidFill>
                <a:hlinkClick r:id="rId2"/>
              </a:rPr>
              <a:t>CC BY-SA</a:t>
            </a:r>
            <a:r>
              <a:rPr lang="en-US" dirty="0">
                <a:solidFill>
                  <a:srgbClr val="5C5962"/>
                </a:solidFill>
              </a:rPr>
              <a:t> license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82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>
            <a:extLst>
              <a:ext uri="{FF2B5EF4-FFF2-40B4-BE49-F238E27FC236}">
                <a16:creationId xmlns:a16="http://schemas.microsoft.com/office/drawing/2014/main" id="{3FA1E2D5-3A32-4E5E-A562-71F0948BC7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5493"/>
                </a:solidFill>
              </a:rPr>
              <a:t>But use </a:t>
            </a:r>
            <a:r>
              <a:rPr lang="en-US" altLang="en-US" dirty="0">
                <a:solidFill>
                  <a:srgbClr val="FF0000"/>
                </a:solidFill>
              </a:rPr>
              <a:t>good</a:t>
            </a:r>
            <a:r>
              <a:rPr lang="en-US" altLang="en-US" dirty="0">
                <a:solidFill>
                  <a:srgbClr val="005493"/>
                </a:solidFill>
              </a:rPr>
              <a:t> names!</a:t>
            </a:r>
          </a:p>
        </p:txBody>
      </p:sp>
      <p:sp>
        <p:nvSpPr>
          <p:cNvPr id="26626" name="Text Box 2">
            <a:extLst>
              <a:ext uri="{FF2B5EF4-FFF2-40B4-BE49-F238E27FC236}">
                <a16:creationId xmlns:a16="http://schemas.microsoft.com/office/drawing/2014/main" id="{80463EC2-0E50-4F2D-841E-7CCABF98744F}"/>
              </a:ext>
            </a:extLst>
          </p:cNvPr>
          <p:cNvSpPr txBox="1">
            <a:spLocks/>
          </p:cNvSpPr>
          <p:nvPr/>
        </p:nvSpPr>
        <p:spPr bwMode="auto">
          <a:xfrm>
            <a:off x="10155656" y="6454704"/>
            <a:ext cx="213200" cy="22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5719" tIns="35719" rIns="35719" bIns="35719" anchor="b">
            <a:spAutoFit/>
          </a:bodyPr>
          <a:lstStyle/>
          <a:p>
            <a:pPr algn="r"/>
            <a:fld id="{501689D4-B149-487D-A851-37E6698D824C}" type="slidenum">
              <a:rPr lang="en-US" altLang="en-US" sz="984"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pPr algn="r"/>
              <a:t>10</a:t>
            </a:fld>
            <a:endParaRPr lang="en-US" altLang="en-US" sz="984"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id="{006C355C-4BBE-4657-9151-4B6B45066CD3}"/>
              </a:ext>
            </a:extLst>
          </p:cNvPr>
          <p:cNvSpPr txBox="1">
            <a:spLocks/>
          </p:cNvSpPr>
          <p:nvPr/>
        </p:nvSpPr>
        <p:spPr bwMode="auto">
          <a:xfrm>
            <a:off x="1210582" y="5100165"/>
            <a:ext cx="8045648" cy="81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5719" tIns="35719" rIns="35719" bIns="35719" anchor="ctr">
            <a:spAutoFit/>
          </a:bodyPr>
          <a:lstStyle/>
          <a:p>
            <a:pPr algn="l"/>
            <a:r>
              <a:rPr lang="en-US" altLang="en-US" sz="2400" dirty="0">
                <a:solidFill>
                  <a:srgbClr val="011993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int ONE_HUNDRED = 100;</a:t>
            </a:r>
          </a:p>
          <a:p>
            <a:pPr algn="l"/>
            <a:r>
              <a:rPr lang="en-US" altLang="en-US" sz="2400" dirty="0">
                <a:solidFill>
                  <a:srgbClr val="011993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int a[ONE_HUNDRED]; …</a:t>
            </a:r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id="{36917846-48DC-43AE-9C17-34FEAC29CED2}"/>
              </a:ext>
            </a:extLst>
          </p:cNvPr>
          <p:cNvSpPr txBox="1">
            <a:spLocks/>
          </p:cNvSpPr>
          <p:nvPr/>
        </p:nvSpPr>
        <p:spPr bwMode="auto">
          <a:xfrm>
            <a:off x="1237371" y="1739745"/>
            <a:ext cx="7858125" cy="441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5719" tIns="35719" rIns="35719" bIns="35719" anchor="ctr">
            <a:spAutoFit/>
          </a:bodyPr>
          <a:lstStyle/>
          <a:p>
            <a:pPr algn="l"/>
            <a:r>
              <a:rPr lang="en-US" altLang="en-US" sz="2400" dirty="0">
                <a:solidFill>
                  <a:srgbClr val="011993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int a[100]; for (int </a:t>
            </a:r>
            <a:r>
              <a:rPr lang="en-US" altLang="en-US" sz="2400" dirty="0" err="1">
                <a:solidFill>
                  <a:srgbClr val="011993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i</a:t>
            </a:r>
            <a:r>
              <a:rPr lang="en-US" altLang="en-US" sz="2400" dirty="0">
                <a:solidFill>
                  <a:srgbClr val="011993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= 0; </a:t>
            </a:r>
            <a:r>
              <a:rPr lang="en-US" altLang="en-US" sz="2400" dirty="0" err="1">
                <a:solidFill>
                  <a:srgbClr val="011993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i</a:t>
            </a:r>
            <a:r>
              <a:rPr lang="en-US" altLang="en-US" sz="2400" dirty="0">
                <a:solidFill>
                  <a:srgbClr val="011993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&lt;= 99; </a:t>
            </a:r>
            <a:r>
              <a:rPr lang="en-US" altLang="en-US" sz="2400" dirty="0" err="1">
                <a:solidFill>
                  <a:srgbClr val="011993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i</a:t>
            </a:r>
            <a:r>
              <a:rPr lang="en-US" altLang="en-US" sz="2400" dirty="0">
                <a:solidFill>
                  <a:srgbClr val="011993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++) a[</a:t>
            </a:r>
            <a:r>
              <a:rPr lang="en-US" altLang="en-US" sz="2400" dirty="0" err="1">
                <a:solidFill>
                  <a:srgbClr val="011993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i</a:t>
            </a:r>
            <a:r>
              <a:rPr lang="en-US" altLang="en-US" sz="2400" dirty="0">
                <a:solidFill>
                  <a:srgbClr val="011993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] = 0;</a:t>
            </a:r>
          </a:p>
        </p:txBody>
      </p:sp>
      <p:sp>
        <p:nvSpPr>
          <p:cNvPr id="26629" name="Text Box 5">
            <a:extLst>
              <a:ext uri="{FF2B5EF4-FFF2-40B4-BE49-F238E27FC236}">
                <a16:creationId xmlns:a16="http://schemas.microsoft.com/office/drawing/2014/main" id="{60C182AF-D2EA-450B-A760-331D538EEF9C}"/>
              </a:ext>
            </a:extLst>
          </p:cNvPr>
          <p:cNvSpPr txBox="1">
            <a:spLocks/>
          </p:cNvSpPr>
          <p:nvPr/>
        </p:nvSpPr>
        <p:spPr bwMode="auto">
          <a:xfrm>
            <a:off x="1210582" y="3939306"/>
            <a:ext cx="8045648" cy="81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5719" tIns="35719" rIns="35719" bIns="35719" anchor="ctr">
            <a:spAutoFit/>
          </a:bodyPr>
          <a:lstStyle/>
          <a:p>
            <a:pPr algn="l"/>
            <a:r>
              <a:rPr lang="en-US" altLang="en-US" sz="2400" dirty="0">
                <a:solidFill>
                  <a:srgbClr val="011993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int SIZE = 100;</a:t>
            </a:r>
          </a:p>
          <a:p>
            <a:pPr algn="l"/>
            <a:r>
              <a:rPr lang="en-US" altLang="en-US" sz="2400" dirty="0">
                <a:solidFill>
                  <a:srgbClr val="011993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int a[SIZE]; for (int </a:t>
            </a:r>
            <a:r>
              <a:rPr lang="en-US" altLang="en-US" sz="2400" dirty="0" err="1">
                <a:solidFill>
                  <a:srgbClr val="011993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i</a:t>
            </a:r>
            <a:r>
              <a:rPr lang="en-US" altLang="en-US" sz="2400" dirty="0">
                <a:solidFill>
                  <a:srgbClr val="011993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= 0; </a:t>
            </a:r>
            <a:r>
              <a:rPr lang="en-US" altLang="en-US" sz="2400" dirty="0" err="1">
                <a:solidFill>
                  <a:srgbClr val="011993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i</a:t>
            </a:r>
            <a:r>
              <a:rPr lang="en-US" altLang="en-US" sz="2400" dirty="0">
                <a:solidFill>
                  <a:srgbClr val="011993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&lt;= SIZE-1; </a:t>
            </a:r>
            <a:r>
              <a:rPr lang="en-US" altLang="en-US" sz="2400" dirty="0" err="1">
                <a:solidFill>
                  <a:srgbClr val="011993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i</a:t>
            </a:r>
            <a:r>
              <a:rPr lang="en-US" altLang="en-US" sz="2400" dirty="0">
                <a:solidFill>
                  <a:srgbClr val="011993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++) a[</a:t>
            </a:r>
            <a:r>
              <a:rPr lang="en-US" altLang="en-US" sz="2400" dirty="0" err="1">
                <a:solidFill>
                  <a:srgbClr val="011993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i</a:t>
            </a:r>
            <a:r>
              <a:rPr lang="en-US" altLang="en-US" sz="2400" dirty="0">
                <a:solidFill>
                  <a:srgbClr val="011993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] = 0;</a:t>
            </a:r>
          </a:p>
        </p:txBody>
      </p:sp>
      <p:sp>
        <p:nvSpPr>
          <p:cNvPr id="26630" name="AutoShape 6">
            <a:extLst>
              <a:ext uri="{FF2B5EF4-FFF2-40B4-BE49-F238E27FC236}">
                <a16:creationId xmlns:a16="http://schemas.microsoft.com/office/drawing/2014/main" id="{07ECCFD7-0AE3-48C3-B417-FBA5201B707E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4791387" y="2670389"/>
            <a:ext cx="892969" cy="89296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21600" y="21600"/>
                </a:lnTo>
                <a:lnTo>
                  <a:pt x="10800" y="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25400" cap="flat" cmpd="sng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5719" tIns="35719" rIns="35719" bIns="35719" anchor="ctr"/>
          <a:lstStyle/>
          <a:p>
            <a:endParaRPr lang="en-US" altLang="en-US" sz="2812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" charset="0"/>
              <a:ea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6631" name="Line 7">
            <a:extLst>
              <a:ext uri="{FF2B5EF4-FFF2-40B4-BE49-F238E27FC236}">
                <a16:creationId xmlns:a16="http://schemas.microsoft.com/office/drawing/2014/main" id="{06094E96-18BB-433B-8550-072F71EB53D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512" y="5054615"/>
            <a:ext cx="3506019" cy="800324"/>
          </a:xfrm>
          <a:prstGeom prst="line">
            <a:avLst/>
          </a:prstGeom>
          <a:noFill/>
          <a:ln w="76200" cap="flat" cmpd="sng">
            <a:solidFill>
              <a:srgbClr val="FF2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5719" tIns="35719" rIns="35719" bIns="35719" anchor="ctr"/>
          <a:lstStyle>
            <a:lvl1pPr defTabSz="457200"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  <a:lvl2pPr defTabSz="457200"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2pPr>
            <a:lvl3pPr defTabSz="457200"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3pPr>
            <a:lvl4pPr defTabSz="457200"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4pPr>
            <a:lvl5pPr defTabSz="457200"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5pPr>
            <a:lvl6pPr marL="4572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6pPr>
            <a:lvl7pPr marL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7pPr>
            <a:lvl8pPr marL="13716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8pPr>
            <a:lvl9pPr marL="18288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9pPr>
          </a:lstStyle>
          <a:p>
            <a:pPr algn="l"/>
            <a:endParaRPr lang="en-US" altLang="en-US" sz="844">
              <a:latin typeface="Helvetica" panose="020B0604020202020204" pitchFamily="34" charset="0"/>
              <a:ea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  <p:sp>
        <p:nvSpPr>
          <p:cNvPr id="26632" name="Line 8">
            <a:extLst>
              <a:ext uri="{FF2B5EF4-FFF2-40B4-BE49-F238E27FC236}">
                <a16:creationId xmlns:a16="http://schemas.microsoft.com/office/drawing/2014/main" id="{4A712786-5D7A-49AB-95A8-A5B6C697AF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37371" y="5126052"/>
            <a:ext cx="3368725" cy="702097"/>
          </a:xfrm>
          <a:prstGeom prst="line">
            <a:avLst/>
          </a:prstGeom>
          <a:noFill/>
          <a:ln w="76200" cap="flat" cmpd="sng">
            <a:solidFill>
              <a:srgbClr val="FF2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5719" tIns="35719" rIns="35719" bIns="35719" anchor="ctr"/>
          <a:lstStyle>
            <a:lvl1pPr defTabSz="457200"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  <a:lvl2pPr defTabSz="457200"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2pPr>
            <a:lvl3pPr defTabSz="457200"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3pPr>
            <a:lvl4pPr defTabSz="457200"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4pPr>
            <a:lvl5pPr defTabSz="457200"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5pPr>
            <a:lvl6pPr marL="4572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6pPr>
            <a:lvl7pPr marL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7pPr>
            <a:lvl8pPr marL="13716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8pPr>
            <a:lvl9pPr marL="18288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9pPr>
          </a:lstStyle>
          <a:p>
            <a:pPr algn="l"/>
            <a:endParaRPr lang="en-US" altLang="en-US" sz="844">
              <a:latin typeface="Helvetica" panose="020B0604020202020204" pitchFamily="34" charset="0"/>
              <a:ea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6EDA22-BD50-4620-ABBD-93C456580562}"/>
              </a:ext>
            </a:extLst>
          </p:cNvPr>
          <p:cNvSpPr txBox="1"/>
          <p:nvPr/>
        </p:nvSpPr>
        <p:spPr>
          <a:xfrm>
            <a:off x="5349078" y="4904555"/>
            <a:ext cx="1334943" cy="9400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400" b="1">
                <a:latin typeface="Ink Free" panose="03080402000500000000" pitchFamily="66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No.....!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2AE931-86A8-40C5-B916-6CDEEF0AFA92}"/>
              </a:ext>
            </a:extLst>
          </p:cNvPr>
          <p:cNvSpPr txBox="1"/>
          <p:nvPr/>
        </p:nvSpPr>
        <p:spPr>
          <a:xfrm>
            <a:off x="7556804" y="1689867"/>
            <a:ext cx="4106486" cy="13255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400" b="1">
                <a:latin typeface="Ink Free" panose="03080402000500000000" pitchFamily="66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Even if you search for 100, you'll miss the 99!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55DC4F2-7246-4BCB-ADBC-9342A8E4FB68}"/>
              </a:ext>
            </a:extLst>
          </p:cNvPr>
          <p:cNvSpPr txBox="1"/>
          <p:nvPr/>
        </p:nvSpPr>
        <p:spPr>
          <a:xfrm>
            <a:off x="7088074" y="4888104"/>
            <a:ext cx="2227874" cy="9400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400" b="1">
                <a:latin typeface="Ink Free" panose="03080402000500000000" pitchFamily="66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But use GOOD names!</a:t>
            </a:r>
          </a:p>
        </p:txBody>
      </p:sp>
    </p:spTree>
    <p:extLst>
      <p:ext uri="{BB962C8B-B14F-4D97-AF65-F5344CB8AC3E}">
        <p14:creationId xmlns:p14="http://schemas.microsoft.com/office/powerpoint/2010/main" val="287916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utoUpdateAnimBg="0"/>
      <p:bldP spid="26629" grpId="0" autoUpdateAnimBg="0"/>
      <p:bldP spid="26630" grpId="0" animBg="1" autoUpdateAnimBg="0"/>
      <p:bldP spid="26631" grpId="0" animBg="1" autoUpdateAnimBg="0"/>
      <p:bldP spid="26632" grpId="0" animBg="1" autoUpdateAnimBg="0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7B7B5-A20E-4BFB-BD45-8DC608B0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Names for Variables and Types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B003CBBB-39C4-4101-AE5F-B2EA0F2C6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D86DAE-0478-4A2C-BC40-A7FB42FB6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lang="en-US"/>
            </a:defPPr>
            <a:lvl1pPr algn="r" defTabSz="584200" rtl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algn="ctr" defTabSz="584200" rtl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algn="ctr" defTabSz="584200" rtl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algn="ctr" defTabSz="584200" rtl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algn="ctr" defTabSz="584200" rtl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22860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27432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32004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3657600" algn="l" defTabSz="914400" rtl="0" eaLnBrk="1" latinLnBrk="0" hangingPunct="1">
              <a:defRPr sz="3600" kern="12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86CB4B4D-7CA3-9044-876B-883B54F8677D}" type="slidenum">
              <a:rPr lang="en-US" smtClean="0"/>
              <a:pPr/>
              <a:t>11</a:t>
            </a:fld>
            <a:endParaRPr lang="en-US">
              <a:sym typeface="Helvetica Neue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237715-0D80-47DC-8219-FE3B73352717}"/>
              </a:ext>
            </a:extLst>
          </p:cNvPr>
          <p:cNvSpPr/>
          <p:nvPr/>
        </p:nvSpPr>
        <p:spPr>
          <a:xfrm>
            <a:off x="838200" y="5424124"/>
            <a:ext cx="46656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n-US" sz="2400" dirty="0">
                <a:latin typeface="Consolas" panose="020B0609020204030204" pitchFamily="49" charset="0"/>
              </a:rPr>
              <a:t> temp : Temperature</a:t>
            </a:r>
          </a:p>
          <a:p>
            <a:pPr algn="l"/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n-US" sz="2400" dirty="0">
                <a:latin typeface="Consolas" panose="020B0609020204030204" pitchFamily="49" charset="0"/>
              </a:rPr>
              <a:t> loc  : </a:t>
            </a:r>
            <a:r>
              <a:rPr lang="en-US" sz="2400" dirty="0" err="1">
                <a:latin typeface="Consolas" panose="020B0609020204030204" pitchFamily="49" charset="0"/>
              </a:rPr>
              <a:t>SensorLocation</a:t>
            </a:r>
            <a:endParaRPr lang="en-US" sz="2400" dirty="0">
              <a:latin typeface="Consolas" panose="020B060902020403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29AFE6-2303-4CE4-8200-A004DD436F97}"/>
              </a:ext>
            </a:extLst>
          </p:cNvPr>
          <p:cNvSpPr/>
          <p:nvPr/>
        </p:nvSpPr>
        <p:spPr>
          <a:xfrm>
            <a:off x="838200" y="1852361"/>
            <a:ext cx="27842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n-US" sz="2400" dirty="0">
                <a:latin typeface="Consolas" panose="020B0609020204030204" pitchFamily="49" charset="0"/>
              </a:rPr>
              <a:t> t : number</a:t>
            </a:r>
          </a:p>
          <a:p>
            <a:pPr algn="l"/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n-US" sz="2400" dirty="0">
                <a:latin typeface="Consolas" panose="020B0609020204030204" pitchFamily="49" charset="0"/>
              </a:rPr>
              <a:t> l : number</a:t>
            </a:r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id="{B7A4A466-9273-40BF-9FEC-1BDC36263A58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2230315" y="2836014"/>
            <a:ext cx="642938" cy="6495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21600" y="21600"/>
                </a:lnTo>
                <a:lnTo>
                  <a:pt x="10800" y="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25400" cap="flat" cmpd="sng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5719" tIns="35719" rIns="35719" bIns="35719" anchor="ctr"/>
          <a:lstStyle/>
          <a:p>
            <a:endParaRPr lang="en-US" altLang="en-US" sz="2812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" charset="0"/>
              <a:ea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13C1BAE-F029-4CC7-BCA5-8575A6ECA773}"/>
              </a:ext>
            </a:extLst>
          </p:cNvPr>
          <p:cNvSpPr/>
          <p:nvPr/>
        </p:nvSpPr>
        <p:spPr>
          <a:xfrm>
            <a:off x="838200" y="3638242"/>
            <a:ext cx="32401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n-US" sz="2400" dirty="0">
                <a:latin typeface="Consolas" panose="020B0609020204030204" pitchFamily="49" charset="0"/>
              </a:rPr>
              <a:t> temp : number</a:t>
            </a:r>
          </a:p>
          <a:p>
            <a:pPr algn="l"/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n-US" sz="2400" dirty="0">
                <a:latin typeface="Consolas" panose="020B0609020204030204" pitchFamily="49" charset="0"/>
              </a:rPr>
              <a:t> loc  : number</a:t>
            </a:r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F8DACF49-E768-4ACD-8435-FE882EBD6EC6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2230315" y="4621895"/>
            <a:ext cx="642938" cy="6495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21600" y="21600"/>
                </a:lnTo>
                <a:lnTo>
                  <a:pt x="10800" y="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25400" cap="flat" cmpd="sng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5719" tIns="35719" rIns="35719" bIns="35719" anchor="ctr"/>
          <a:lstStyle/>
          <a:p>
            <a:endParaRPr lang="en-US" altLang="en-US" sz="2812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" charset="0"/>
              <a:ea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F7D3DA-AFF4-4C78-8DB6-AFC8189F3F74}"/>
              </a:ext>
            </a:extLst>
          </p:cNvPr>
          <p:cNvSpPr txBox="1"/>
          <p:nvPr/>
        </p:nvSpPr>
        <p:spPr>
          <a:xfrm>
            <a:off x="3970605" y="1643948"/>
            <a:ext cx="2342271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400" b="1">
                <a:latin typeface="Ink Free" panose="03080402000500000000" pitchFamily="66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What do these variables mean?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C1A9D84-10A8-4A06-A205-A742719862EE}"/>
              </a:ext>
            </a:extLst>
          </p:cNvPr>
          <p:cNvSpPr txBox="1"/>
          <p:nvPr/>
        </p:nvSpPr>
        <p:spPr>
          <a:xfrm>
            <a:off x="6661051" y="1643948"/>
            <a:ext cx="2933114" cy="11674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400" b="1">
                <a:latin typeface="Ink Free" panose="03080402000500000000" pitchFamily="66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Better names would give the reader a clue.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3385B1A-62F5-4CB4-A2B9-666475FB9887}"/>
              </a:ext>
            </a:extLst>
          </p:cNvPr>
          <p:cNvSpPr txBox="1"/>
          <p:nvPr/>
        </p:nvSpPr>
        <p:spPr>
          <a:xfrm>
            <a:off x="7726679" y="4992307"/>
            <a:ext cx="2342271" cy="16946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400" b="1">
                <a:latin typeface="Ink Free" panose="03080402000500000000" pitchFamily="66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Good names for the data types solves the problem.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85C70EB-B96D-4F6B-8994-1389D108DB75}"/>
              </a:ext>
            </a:extLst>
          </p:cNvPr>
          <p:cNvSpPr txBox="1"/>
          <p:nvPr/>
        </p:nvSpPr>
        <p:spPr>
          <a:xfrm>
            <a:off x="6958927" y="3390958"/>
            <a:ext cx="4106486" cy="13255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400" b="1">
                <a:latin typeface="Ink Free" panose="03080402000500000000" pitchFamily="66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Does 'temp' mean 'temporary', or 'temperature', or something else?</a:t>
            </a:r>
          </a:p>
        </p:txBody>
      </p:sp>
    </p:spTree>
    <p:extLst>
      <p:ext uri="{BB962C8B-B14F-4D97-AF65-F5344CB8AC3E}">
        <p14:creationId xmlns:p14="http://schemas.microsoft.com/office/powerpoint/2010/main" val="91576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 autoUpdateAnimBg="0"/>
      <p:bldP spid="8" grpId="0"/>
      <p:bldP spid="9" grpId="0" animBg="1" autoUpdateAnimBg="0"/>
      <p:bldP spid="3" grpId="0" animBg="1"/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6854A-BE1D-42CD-B723-1DA903E0D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Names for Functions and Methods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64A2B1-E945-4B23-9819-6C2273194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12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ED143B-1960-4374-9E41-96B696A829AD}"/>
              </a:ext>
            </a:extLst>
          </p:cNvPr>
          <p:cNvSpPr/>
          <p:nvPr/>
        </p:nvSpPr>
        <p:spPr>
          <a:xfrm>
            <a:off x="1193017" y="1845153"/>
            <a:ext cx="57087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function</a:t>
            </a:r>
            <a:r>
              <a:rPr lang="en-US" sz="2400" dirty="0">
                <a:latin typeface="Consolas" panose="020B0609020204030204" pitchFamily="49" charset="0"/>
              </a:rPr>
              <a:t> </a:t>
            </a:r>
            <a:r>
              <a:rPr lang="en-US" sz="2400" dirty="0" err="1">
                <a:latin typeface="Consolas" panose="020B0609020204030204" pitchFamily="49" charset="0"/>
              </a:rPr>
              <a:t>checkLine</a:t>
            </a:r>
            <a:r>
              <a:rPr lang="en-US" sz="2400" dirty="0">
                <a:latin typeface="Consolas" panose="020B0609020204030204" pitchFamily="49" charset="0"/>
              </a:rPr>
              <a:t> () : </a:t>
            </a:r>
            <a:r>
              <a:rPr lang="en-US" sz="2400" dirty="0" err="1">
                <a:latin typeface="Consolas" panose="020B0609020204030204" pitchFamily="49" charset="0"/>
              </a:rPr>
              <a:t>boolean</a:t>
            </a:r>
            <a:endParaRPr lang="en-US" sz="2400" dirty="0">
              <a:latin typeface="Consolas" panose="020B060902020403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B2F578-F41C-42BE-A746-B411D0AE37EB}"/>
              </a:ext>
            </a:extLst>
          </p:cNvPr>
          <p:cNvSpPr/>
          <p:nvPr/>
        </p:nvSpPr>
        <p:spPr>
          <a:xfrm>
            <a:off x="1205424" y="3632981"/>
            <a:ext cx="61183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function</a:t>
            </a:r>
            <a:r>
              <a:rPr lang="en-US" sz="2400" dirty="0">
                <a:latin typeface="Consolas" panose="020B0609020204030204" pitchFamily="49" charset="0"/>
              </a:rPr>
              <a:t> </a:t>
            </a:r>
            <a:r>
              <a:rPr lang="en-US" sz="2400" dirty="0" err="1">
                <a:latin typeface="Consolas" panose="020B0609020204030204" pitchFamily="49" charset="0"/>
              </a:rPr>
              <a:t>isLineTooLong</a:t>
            </a:r>
            <a:r>
              <a:rPr lang="en-US" sz="2400" dirty="0">
                <a:latin typeface="Consolas" panose="020B0609020204030204" pitchFamily="49" charset="0"/>
              </a:rPr>
              <a:t> () : </a:t>
            </a:r>
            <a:r>
              <a:rPr lang="en-US" sz="2400" dirty="0" err="1">
                <a:latin typeface="Consolas" panose="020B0609020204030204" pitchFamily="49" charset="0"/>
              </a:rPr>
              <a:t>boolean</a:t>
            </a:r>
            <a:endParaRPr lang="en-US" sz="2400" dirty="0">
              <a:latin typeface="Consolas" panose="020B0609020204030204" pitchFamily="49" charset="0"/>
            </a:endParaRPr>
          </a:p>
        </p:txBody>
      </p:sp>
      <p:sp>
        <p:nvSpPr>
          <p:cNvPr id="13" name="AutoShape 4">
            <a:extLst>
              <a:ext uri="{FF2B5EF4-FFF2-40B4-BE49-F238E27FC236}">
                <a16:creationId xmlns:a16="http://schemas.microsoft.com/office/drawing/2014/main" id="{09745AEF-CB1B-4F83-970C-A8080165F0EB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3547248" y="2496994"/>
            <a:ext cx="861451" cy="7280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21600" y="21600"/>
                </a:lnTo>
                <a:lnTo>
                  <a:pt x="10800" y="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25400" cap="flat" cmpd="sng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/>
          <a:p>
            <a:endParaRPr lang="en-US" altLang="en-US" sz="40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" charset="0"/>
              <a:ea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E49E678-FCAF-4F1E-A004-0E66DC41BD9D}"/>
              </a:ext>
            </a:extLst>
          </p:cNvPr>
          <p:cNvSpPr txBox="1"/>
          <p:nvPr/>
        </p:nvSpPr>
        <p:spPr>
          <a:xfrm>
            <a:off x="6901760" y="1609448"/>
            <a:ext cx="3894404" cy="12168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400" b="1">
                <a:latin typeface="Ink Free" panose="03080402000500000000" pitchFamily="66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What are you checking it for? Length? Illegal Syntax? or what?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5AEA99E-B82C-4459-B794-CA040D55FB0B}"/>
              </a:ext>
            </a:extLst>
          </p:cNvPr>
          <p:cNvSpPr txBox="1"/>
          <p:nvPr/>
        </p:nvSpPr>
        <p:spPr>
          <a:xfrm>
            <a:off x="7869594" y="3532659"/>
            <a:ext cx="3894404" cy="6623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400" b="1">
                <a:latin typeface="Ink Free" panose="03080402000500000000" pitchFamily="66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Ahh, now we know!</a:t>
            </a:r>
          </a:p>
        </p:txBody>
      </p:sp>
    </p:spTree>
    <p:extLst>
      <p:ext uri="{BB962C8B-B14F-4D97-AF65-F5344CB8AC3E}">
        <p14:creationId xmlns:p14="http://schemas.microsoft.com/office/powerpoint/2010/main" val="324746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 animBg="1" autoUpdateAnimBg="0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C7083-5B57-44C3-A19B-EF3066FD0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Names for Functions and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19DEC-F851-4A05-BB1B-78C3DCAB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2363"/>
            <a:ext cx="7887346" cy="4351338"/>
          </a:xfrm>
        </p:spPr>
        <p:txBody>
          <a:bodyPr/>
          <a:lstStyle/>
          <a:p>
            <a:r>
              <a:rPr lang="en-US" dirty="0"/>
              <a:t>Use noun-like names for functions or methods that return values, e.g.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not:</a:t>
            </a:r>
          </a:p>
          <a:p>
            <a:endParaRPr lang="en-US" dirty="0"/>
          </a:p>
          <a:p>
            <a:r>
              <a:rPr lang="en-US" dirty="0"/>
              <a:t>Reserve verb-like names for functions or methods that perform actions, like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9AE109-2D23-4BF0-A99D-86469D0AC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13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7EF10A-F451-4D47-B00A-2D711BE90266}"/>
              </a:ext>
            </a:extLst>
          </p:cNvPr>
          <p:cNvSpPr/>
          <p:nvPr/>
        </p:nvSpPr>
        <p:spPr>
          <a:xfrm>
            <a:off x="2365717" y="2596720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let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 c = 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 Circle(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initRadius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let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 a = 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c.diameter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742CDD-C1E7-4BBA-89C5-767A9BCB1EEB}"/>
              </a:ext>
            </a:extLst>
          </p:cNvPr>
          <p:cNvSpPr/>
          <p:nvPr/>
        </p:nvSpPr>
        <p:spPr>
          <a:xfrm>
            <a:off x="2365717" y="3821166"/>
            <a:ext cx="50776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let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 a = 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c.calculateDiameter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09AF44-60BE-4EC8-84AC-5936B83AEE48}"/>
              </a:ext>
            </a:extLst>
          </p:cNvPr>
          <p:cNvSpPr txBox="1"/>
          <p:nvPr/>
        </p:nvSpPr>
        <p:spPr>
          <a:xfrm>
            <a:off x="8034998" y="2273843"/>
            <a:ext cx="3894404" cy="18995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400" b="1">
                <a:latin typeface="Ink Free" panose="03080402000500000000" pitchFamily="66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Your workplace should have coding standards for things like this.  This particular item is part of Prof. Wand's personal coding practice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0666FBA-4BD6-4272-B866-25292504D244}"/>
              </a:ext>
            </a:extLst>
          </p:cNvPr>
          <p:cNvSpPr/>
          <p:nvPr/>
        </p:nvSpPr>
        <p:spPr>
          <a:xfrm>
            <a:off x="2365717" y="5599610"/>
            <a:ext cx="54521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table1.addItem(student1,grade1)</a:t>
            </a: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689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A64D3-DB18-47AC-A7AB-3A25B3E68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2. Design Your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83E90-2199-4165-994B-CEA593C94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need to do three things: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Decide </a:t>
            </a:r>
            <a:r>
              <a:rPr lang="en-US" sz="2800" dirty="0">
                <a:solidFill>
                  <a:srgbClr val="FF0000"/>
                </a:solidFill>
              </a:rPr>
              <a:t>what part </a:t>
            </a:r>
            <a:r>
              <a:rPr lang="en-US" sz="2800" dirty="0"/>
              <a:t>of the information in the "real world" needs to be represented as data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Decide </a:t>
            </a:r>
            <a:r>
              <a:rPr lang="en-US" sz="2800" dirty="0">
                <a:solidFill>
                  <a:srgbClr val="FF0000"/>
                </a:solidFill>
              </a:rPr>
              <a:t>how</a:t>
            </a:r>
            <a:r>
              <a:rPr lang="en-US" sz="2800" dirty="0"/>
              <a:t> that information needs to be represented as data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Document how to </a:t>
            </a:r>
            <a:r>
              <a:rPr lang="en-US" sz="2800" dirty="0">
                <a:solidFill>
                  <a:srgbClr val="FF0000"/>
                </a:solidFill>
              </a:rPr>
              <a:t>interpret</a:t>
            </a:r>
            <a:r>
              <a:rPr lang="en-US" sz="2800" dirty="0"/>
              <a:t> the data in your computer as information about the real world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E97EA-3784-4131-9864-3DF175ED5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26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72AF3-1C1C-4313-978C-8444DAC29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A7692-0DF3-462C-9CF8-014C70688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Right now I am wearing a red shirt, and I've decided I need to represent that fact in my program.</a:t>
            </a:r>
          </a:p>
          <a:p>
            <a:r>
              <a:rPr lang="en-US" dirty="0"/>
              <a:t>How should I represent that in my program?</a:t>
            </a:r>
          </a:p>
          <a:p>
            <a:r>
              <a:rPr lang="en-US" dirty="0"/>
              <a:t>I need to represent the color red.  Possibilities:</a:t>
            </a:r>
          </a:p>
          <a:p>
            <a:pPr lvl="1"/>
            <a:r>
              <a:rPr lang="en-US" dirty="0"/>
              <a:t>"red"  (English text)</a:t>
            </a:r>
          </a:p>
          <a:p>
            <a:pPr lvl="1"/>
            <a:r>
              <a:rPr lang="en-US" dirty="0"/>
              <a:t>"RED" (English text)</a:t>
            </a:r>
          </a:p>
          <a:p>
            <a:pPr lvl="1"/>
            <a:r>
              <a:rPr lang="en-US" dirty="0"/>
              <a:t>"</a:t>
            </a:r>
            <a:r>
              <a:rPr lang="en-US" dirty="0" err="1"/>
              <a:t>Lāla</a:t>
            </a:r>
            <a:r>
              <a:rPr lang="en-US" dirty="0"/>
              <a:t>" (Hindi, according to Google)</a:t>
            </a:r>
          </a:p>
          <a:p>
            <a:pPr lvl="1"/>
            <a:r>
              <a:rPr lang="en-US" dirty="0"/>
              <a:t>#ff0000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7AF284-2D91-4988-B282-BC762C4D7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591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E944F-BA6C-40FA-83A7-E0128B217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3AC4A-0826-480B-B9D4-D6CFF76D0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 of course we also need to represent my shirt.</a:t>
            </a:r>
          </a:p>
          <a:p>
            <a:r>
              <a:rPr lang="en-US" dirty="0"/>
              <a:t>In that representation, we have to represent its color.</a:t>
            </a:r>
          </a:p>
          <a:p>
            <a:r>
              <a:rPr lang="en-US" dirty="0"/>
              <a:t> Here's one of many possibilities: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63FA44-B232-43A8-AF1A-A98277A50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16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61705D-35A9-4B62-BCE5-B393D0EFD3FA}"/>
              </a:ext>
            </a:extLst>
          </p:cNvPr>
          <p:cNvSpPr/>
          <p:nvPr/>
        </p:nvSpPr>
        <p:spPr>
          <a:xfrm>
            <a:off x="1943686" y="3675829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type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Shirt 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color : Color   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 the color of the shirt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myShirt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= {color: 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0xff000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 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 my shirt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735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7">
            <a:extLst>
              <a:ext uri="{FF2B5EF4-FFF2-40B4-BE49-F238E27FC236}">
                <a16:creationId xmlns:a16="http://schemas.microsoft.com/office/drawing/2014/main" id="{FAFEFC8B-3907-442E-9BD2-C4A00E794F9E}"/>
              </a:ext>
            </a:extLst>
          </p:cNvPr>
          <p:cNvSpPr/>
          <p:nvPr/>
        </p:nvSpPr>
        <p:spPr>
          <a:xfrm>
            <a:off x="7180125" y="1811362"/>
            <a:ext cx="4918089" cy="23245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9438D78-FA0B-470B-9133-582ED5B6BA0C}"/>
              </a:ext>
            </a:extLst>
          </p:cNvPr>
          <p:cNvSpPr/>
          <p:nvPr/>
        </p:nvSpPr>
        <p:spPr>
          <a:xfrm>
            <a:off x="7268307" y="1921503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type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Shirt 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color : Color 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 the color </a:t>
            </a:r>
          </a:p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                 // of the shirt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 my shirt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myShirt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= {color: 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0xff000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 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745527-D100-4B4F-829D-1B696CAF1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E4D6C-6E60-4E4C-BE55-5674B33BA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How do we know that these are connected?</a:t>
            </a:r>
          </a:p>
          <a:p>
            <a:r>
              <a:rPr lang="en-US" dirty="0"/>
              <a:t>Answer: we have to </a:t>
            </a:r>
            <a:r>
              <a:rPr lang="en-US" dirty="0">
                <a:solidFill>
                  <a:srgbClr val="FF0000"/>
                </a:solidFill>
              </a:rPr>
              <a:t>write down </a:t>
            </a:r>
            <a:r>
              <a:rPr lang="en-US" dirty="0"/>
              <a:t>the interpretation</a:t>
            </a:r>
          </a:p>
          <a:p>
            <a:r>
              <a:rPr lang="en-US" dirty="0"/>
              <a:t>In our Typescript infrastructure, we do that with the comments.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B808C0-5033-46E4-8C40-8273E7642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17</a:t>
            </a:fld>
            <a:endParaRPr lang="en-US"/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DDC06498-1D10-4E52-A107-990734307F51}"/>
              </a:ext>
            </a:extLst>
          </p:cNvPr>
          <p:cNvSpPr/>
          <p:nvPr/>
        </p:nvSpPr>
        <p:spPr>
          <a:xfrm>
            <a:off x="1467143" y="1773262"/>
            <a:ext cx="2589886" cy="23626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My shirt is red</a:t>
            </a:r>
          </a:p>
        </p:txBody>
      </p:sp>
      <p:grpSp>
        <p:nvGrpSpPr>
          <p:cNvPr id="8" name="Group 13">
            <a:extLst>
              <a:ext uri="{FF2B5EF4-FFF2-40B4-BE49-F238E27FC236}">
                <a16:creationId xmlns:a16="http://schemas.microsoft.com/office/drawing/2014/main" id="{1C9584D7-40B5-4E79-AD4C-A4269068A643}"/>
              </a:ext>
            </a:extLst>
          </p:cNvPr>
          <p:cNvGrpSpPr/>
          <p:nvPr/>
        </p:nvGrpSpPr>
        <p:grpSpPr>
          <a:xfrm>
            <a:off x="4399808" y="1573237"/>
            <a:ext cx="2437540" cy="2476500"/>
            <a:chOff x="3238500" y="3009900"/>
            <a:chExt cx="2438400" cy="2476500"/>
          </a:xfrm>
        </p:grpSpPr>
        <p:sp>
          <p:nvSpPr>
            <p:cNvPr id="9" name="Right Arrow 8">
              <a:extLst>
                <a:ext uri="{FF2B5EF4-FFF2-40B4-BE49-F238E27FC236}">
                  <a16:creationId xmlns:a16="http://schemas.microsoft.com/office/drawing/2014/main" id="{16B6FBF3-9E25-4AA1-93A1-EDC7796617DE}"/>
                </a:ext>
              </a:extLst>
            </p:cNvPr>
            <p:cNvSpPr/>
            <p:nvPr/>
          </p:nvSpPr>
          <p:spPr>
            <a:xfrm>
              <a:off x="3238500" y="3009900"/>
              <a:ext cx="2438400" cy="1295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representation</a:t>
              </a:r>
            </a:p>
          </p:txBody>
        </p:sp>
        <p:sp>
          <p:nvSpPr>
            <p:cNvPr id="10" name="Left Arrow 10">
              <a:extLst>
                <a:ext uri="{FF2B5EF4-FFF2-40B4-BE49-F238E27FC236}">
                  <a16:creationId xmlns:a16="http://schemas.microsoft.com/office/drawing/2014/main" id="{88133D56-DDA6-46A7-9159-DFCE53D19FFA}"/>
                </a:ext>
              </a:extLst>
            </p:cNvPr>
            <p:cNvSpPr/>
            <p:nvPr/>
          </p:nvSpPr>
          <p:spPr>
            <a:xfrm>
              <a:off x="3238500" y="4267200"/>
              <a:ext cx="2438400" cy="1219200"/>
            </a:xfrm>
            <a:prstGeom prst="leftArrow">
              <a:avLst>
                <a:gd name="adj1" fmla="val 53303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interpretation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822C32B8-8FA4-457C-B7F3-921F514CFFB9}"/>
              </a:ext>
            </a:extLst>
          </p:cNvPr>
          <p:cNvSpPr/>
          <p:nvPr/>
        </p:nvSpPr>
        <p:spPr>
          <a:xfrm>
            <a:off x="9639169" y="2144151"/>
            <a:ext cx="2209473" cy="7244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398C4EC-C526-4417-9269-2E1ED4EA2DDD}"/>
              </a:ext>
            </a:extLst>
          </p:cNvPr>
          <p:cNvSpPr/>
          <p:nvPr/>
        </p:nvSpPr>
        <p:spPr>
          <a:xfrm>
            <a:off x="7268339" y="3263704"/>
            <a:ext cx="2209473" cy="3329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22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8557D-EAC2-44AE-A789-A7284355F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3: One Method/One Job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79CE1-7259-4129-8E5A-B043BC058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class, and each method of that class, should have one job, and only one job</a:t>
            </a:r>
          </a:p>
          <a:p>
            <a:r>
              <a:rPr lang="en-US" dirty="0"/>
              <a:t>If your method has more than one job, split it into 2 methods.  Why?</a:t>
            </a:r>
          </a:p>
          <a:p>
            <a:pPr lvl="1"/>
            <a:r>
              <a:rPr lang="en-US" dirty="0"/>
              <a:t>You might want one part but not the other</a:t>
            </a:r>
          </a:p>
          <a:p>
            <a:pPr lvl="1"/>
            <a:r>
              <a:rPr lang="en-US" dirty="0"/>
              <a:t>It's easier to test a method that has only one job</a:t>
            </a:r>
          </a:p>
          <a:p>
            <a:r>
              <a:rPr lang="en-US" dirty="0"/>
              <a:t>You call both of them if you need to.</a:t>
            </a:r>
          </a:p>
          <a:p>
            <a:pPr lvl="1"/>
            <a:r>
              <a:rPr lang="en-US" dirty="0"/>
              <a:t>or write a single method that calls them both</a:t>
            </a:r>
          </a:p>
          <a:p>
            <a:r>
              <a:rPr lang="en-US" dirty="0"/>
              <a:t>Same thing for classes.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82CC2-6AF6-4613-8CAD-1FD841598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148D17-42EA-47EF-981B-FC16A1AF7789}"/>
              </a:ext>
            </a:extLst>
          </p:cNvPr>
          <p:cNvSpPr txBox="1"/>
          <p:nvPr/>
        </p:nvSpPr>
        <p:spPr>
          <a:xfrm>
            <a:off x="8820798" y="1606332"/>
            <a:ext cx="2936929" cy="29656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400" b="1">
                <a:latin typeface="Ink Free" panose="03080402000500000000" pitchFamily="66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The fancy name for this is "The Single Responsibility Principle".  You can use this if you want to impress your coop interviewer.</a:t>
            </a:r>
          </a:p>
        </p:txBody>
      </p:sp>
    </p:spTree>
    <p:extLst>
      <p:ext uri="{BB962C8B-B14F-4D97-AF65-F5344CB8AC3E}">
        <p14:creationId xmlns:p14="http://schemas.microsoft.com/office/powerpoint/2010/main" val="3837267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61C2C-D605-4F46-9A0F-CEEB37527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4: Don't Repeat Yourself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DDF18-19A4-4769-930A-E5C27B69F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some quantity that you use more than once, give it a name and use the name.</a:t>
            </a:r>
          </a:p>
          <a:p>
            <a:r>
              <a:rPr lang="en-US" dirty="0"/>
              <a:t>That way you only need to change it in one place!</a:t>
            </a:r>
          </a:p>
          <a:p>
            <a:r>
              <a:rPr lang="en-US" dirty="0"/>
              <a:t>And of course you should use a good name</a:t>
            </a:r>
          </a:p>
          <a:p>
            <a:r>
              <a:rPr lang="en-US" dirty="0"/>
              <a:t>If you have some task that you do in many places, make it into a procedure.</a:t>
            </a:r>
          </a:p>
          <a:p>
            <a:r>
              <a:rPr lang="en-US" dirty="0"/>
              <a:t>If the tasks are slightly different, turn the differences into parameters.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E320F0-0045-44DD-A90C-8B9DCF03F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F9900E-065A-4527-9684-143FDECAA20C}"/>
              </a:ext>
            </a:extLst>
          </p:cNvPr>
          <p:cNvSpPr txBox="1"/>
          <p:nvPr/>
        </p:nvSpPr>
        <p:spPr>
          <a:xfrm>
            <a:off x="8513735" y="1636992"/>
            <a:ext cx="2936929" cy="17558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400" b="1">
                <a:latin typeface="Ink Free" panose="03080402000500000000" pitchFamily="66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We saw this before with the sales tax and array bound examples.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A48BEE-4808-4EA0-954E-2238D1C86E5C}"/>
              </a:ext>
            </a:extLst>
          </p:cNvPr>
          <p:cNvSpPr txBox="1"/>
          <p:nvPr/>
        </p:nvSpPr>
        <p:spPr>
          <a:xfrm>
            <a:off x="8513735" y="3788416"/>
            <a:ext cx="2936929" cy="9455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400" b="1">
                <a:latin typeface="Ink Free" panose="03080402000500000000" pitchFamily="66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This is called "Single Point of Control"</a:t>
            </a:r>
          </a:p>
        </p:txBody>
      </p:sp>
    </p:spTree>
    <p:extLst>
      <p:ext uri="{BB962C8B-B14F-4D97-AF65-F5344CB8AC3E}">
        <p14:creationId xmlns:p14="http://schemas.microsoft.com/office/powerpoint/2010/main" val="902509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7B5D-FB6C-436E-B15E-6071C1AF4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this lesson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47AF-DDC1-4EDB-B11F-00E505483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purposes of the principles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Difficulties the principles should help with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Five general-purpose principles</a:t>
            </a:r>
          </a:p>
          <a:p>
            <a:pPr lvl="1"/>
            <a:r>
              <a:rPr lang="en-US" dirty="0"/>
              <a:t>usable for all programming, not just object-oriented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In the next lesson, we'll present five more principles that are specific to object-oriented programming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BD1BF0-3FF8-4C70-9176-0B4EFBC93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875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618A6-4E56-48CD-A53E-9B714D4DF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real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4EE87-7949-4279-ABF0-79976D50C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AFE69B-30F2-48E6-BD88-DFBBBEA57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20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240F55-B2AC-4A29-B17F-8DEA798DAAE4}"/>
              </a:ext>
            </a:extLst>
          </p:cNvPr>
          <p:cNvSpPr/>
          <p:nvPr/>
        </p:nvSpPr>
        <p:spPr>
          <a:xfrm>
            <a:off x="980048" y="1604618"/>
            <a:ext cx="861411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function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testequal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&lt;T&gt; 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testname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 string, actual: T, correct: T) 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it(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testname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    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function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() {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assert.deepEqual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(actual, correct) })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describe(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'tests for 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count_local_morks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function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() 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testequal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'empty crew'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count_local_morks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(ship1),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testequal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'just 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Mork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count_local_morks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(ship2),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testequal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'just Mindy'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count_local_morks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(ship3),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testequal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'two 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Morks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count_local_morks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(ship4),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testequal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'drone has no 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Morks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count_local_morks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(drone1),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})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AF64FD-FC56-4E30-A6E2-E03611437BB4}"/>
              </a:ext>
            </a:extLst>
          </p:cNvPr>
          <p:cNvSpPr txBox="1"/>
          <p:nvPr/>
        </p:nvSpPr>
        <p:spPr>
          <a:xfrm>
            <a:off x="8813764" y="2271391"/>
            <a:ext cx="2936929" cy="1052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400" b="1">
                <a:latin typeface="Ink Free" panose="03080402000500000000" pitchFamily="66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Think of how much typing this saves!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264E19-1A90-4768-AED0-FDFD0330F312}"/>
              </a:ext>
            </a:extLst>
          </p:cNvPr>
          <p:cNvSpPr txBox="1"/>
          <p:nvPr/>
        </p:nvSpPr>
        <p:spPr>
          <a:xfrm>
            <a:off x="8813764" y="3675829"/>
            <a:ext cx="2936929" cy="16970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400" b="1">
                <a:latin typeface="Ink Free" panose="03080402000500000000" pitchFamily="66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Plus, if I ever need to change what </a:t>
            </a:r>
            <a:r>
              <a:rPr lang="en-US" dirty="0" err="1">
                <a:solidFill>
                  <a:schemeClr val="tx1"/>
                </a:solidFill>
              </a:rPr>
              <a:t>testequal</a:t>
            </a:r>
            <a:r>
              <a:rPr lang="en-US" dirty="0">
                <a:solidFill>
                  <a:schemeClr val="tx1"/>
                </a:solidFill>
              </a:rPr>
              <a:t> does, I can do it all in one place.</a:t>
            </a:r>
          </a:p>
        </p:txBody>
      </p:sp>
    </p:spTree>
    <p:extLst>
      <p:ext uri="{BB962C8B-B14F-4D97-AF65-F5344CB8AC3E}">
        <p14:creationId xmlns:p14="http://schemas.microsoft.com/office/powerpoint/2010/main" val="24688710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F9C8A-B2F4-4F3D-8D6E-8EACF6198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Principle 5:</a:t>
            </a:r>
            <a:br>
              <a:rPr lang="en-US" dirty="0"/>
            </a:br>
            <a:r>
              <a:rPr lang="en-US" dirty="0"/>
              <a:t>Don't Hardcode Things That Are Likely To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C0810-2FED-46EB-82B7-B2730F69E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"No magic numbers" and "Don't Repeat Yourself" are already examples of this.</a:t>
            </a:r>
          </a:p>
          <a:p>
            <a:r>
              <a:rPr lang="en-US" dirty="0"/>
              <a:t>General strategy: If there something that might change, give it a name</a:t>
            </a:r>
          </a:p>
          <a:p>
            <a:pPr lvl="1"/>
            <a:r>
              <a:rPr lang="en-US" dirty="0"/>
              <a:t>if it's not already a "thing", refactor to make it a "thing"</a:t>
            </a:r>
          </a:p>
          <a:p>
            <a:pPr lvl="1"/>
            <a:r>
              <a:rPr lang="en-US" dirty="0"/>
              <a:t>many strategies for this; let's look at one of them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A7294A-D866-4728-8B14-5BBB218AC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21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A3DDD-ACB8-4C62-948A-EC71CD959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1FD64-651F-40C8-BEBE-EE2F0C39A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Imagine we are computing income tax in a state where there are four rates:</a:t>
            </a:r>
          </a:p>
          <a:p>
            <a:pPr lvl="1"/>
            <a:r>
              <a:rPr lang="en-US" dirty="0"/>
              <a:t>One on incomes less than $10,000</a:t>
            </a:r>
          </a:p>
          <a:p>
            <a:pPr lvl="1"/>
            <a:r>
              <a:rPr lang="en-US" dirty="0"/>
              <a:t>One on incomes between $10,000 and $20,000</a:t>
            </a:r>
          </a:p>
          <a:p>
            <a:pPr lvl="1"/>
            <a:r>
              <a:rPr lang="en-US" dirty="0"/>
              <a:t>One on incomes between $20,000 and $50,000</a:t>
            </a:r>
          </a:p>
          <a:p>
            <a:pPr lvl="1"/>
            <a:r>
              <a:rPr lang="en-US" dirty="0"/>
              <a:t>One on incomes greater than $50,000</a:t>
            </a:r>
          </a:p>
          <a:p>
            <a:r>
              <a:rPr lang="en-US" dirty="0"/>
              <a:t>You might write something like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37E0B7-7BEF-4780-A7AA-643299AF1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247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EBA52-56CC-4EC5-B318-2D7C3D3E4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might write something like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B5AF0-A7B6-4DB9-ABCF-5401A8F66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might change?</a:t>
            </a:r>
          </a:p>
          <a:p>
            <a:pPr lvl="1"/>
            <a:r>
              <a:rPr lang="en-US" dirty="0"/>
              <a:t>The boundaries of the tax brackets might change</a:t>
            </a:r>
          </a:p>
          <a:p>
            <a:pPr lvl="1"/>
            <a:r>
              <a:rPr lang="en-US" dirty="0"/>
              <a:t>The number of brackets might change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5984C3-71D9-4C3C-8C0F-15940E95E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23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7513D8-9D11-48BD-B5F9-3E0DC625D970}"/>
              </a:ext>
            </a:extLst>
          </p:cNvPr>
          <p:cNvSpPr/>
          <p:nvPr/>
        </p:nvSpPr>
        <p:spPr>
          <a:xfrm>
            <a:off x="973014" y="1500160"/>
            <a:ext cx="838317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function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grossTax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(income: number): number 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((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&lt;= income) &amp;&amp; (income &lt;= 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10000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)) { 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((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10000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&lt; income) &amp;&amp; (income &lt;= 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20000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)) 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{ 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0.10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* (income - 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10000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 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((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20000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&lt; income) &amp;&amp; (income &lt;= 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50000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)) 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{ 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+ 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0.20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* (income - 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20000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 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{ 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7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+ 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0.25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* (income - 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50000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 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E9C710-5C5E-4F90-B98C-3329DEA458FD}"/>
              </a:ext>
            </a:extLst>
          </p:cNvPr>
          <p:cNvSpPr txBox="1"/>
          <p:nvPr/>
        </p:nvSpPr>
        <p:spPr>
          <a:xfrm>
            <a:off x="6759881" y="5152326"/>
            <a:ext cx="2936929" cy="1052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400" b="1">
                <a:latin typeface="Ink Free" panose="03080402000500000000" pitchFamily="66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Ouch! Do you really want to dive into that conditional?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311FBE-8FC1-4F40-BA0A-4526D07E2C06}"/>
              </a:ext>
            </a:extLst>
          </p:cNvPr>
          <p:cNvSpPr txBox="1"/>
          <p:nvPr/>
        </p:nvSpPr>
        <p:spPr>
          <a:xfrm>
            <a:off x="7742714" y="4469092"/>
            <a:ext cx="2936929" cy="5120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400" b="1">
                <a:latin typeface="Ink Free" panose="03080402000500000000" pitchFamily="66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Not so terrible..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714CC7-E563-4AEF-B920-B2B803931B87}"/>
              </a:ext>
            </a:extLst>
          </p:cNvPr>
          <p:cNvSpPr txBox="1"/>
          <p:nvPr/>
        </p:nvSpPr>
        <p:spPr>
          <a:xfrm>
            <a:off x="8860360" y="1557514"/>
            <a:ext cx="2936929" cy="24025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400" b="1">
                <a:latin typeface="Ink Free" panose="03080402000500000000" pitchFamily="66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This also violates one function/one job:</a:t>
            </a:r>
          </a:p>
          <a:p>
            <a:r>
              <a:rPr lang="en-US" dirty="0">
                <a:solidFill>
                  <a:schemeClr val="tx1"/>
                </a:solidFill>
              </a:rPr>
              <a:t>it finds the right bracket AND calculates the appropriate tax</a:t>
            </a:r>
          </a:p>
        </p:txBody>
      </p:sp>
    </p:spTree>
    <p:extLst>
      <p:ext uri="{BB962C8B-B14F-4D97-AF65-F5344CB8AC3E}">
        <p14:creationId xmlns:p14="http://schemas.microsoft.com/office/powerpoint/2010/main" val="31472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8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8B5ED-089E-4E03-AE7A-2333C7AF4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let's represent our data differently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5BC29-CC13-4A01-B408-EDBD73D7A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A1C6DB-6747-4D33-9B99-6671974C6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24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372F46-A124-4B14-8F16-E2C13171ECB3}"/>
              </a:ext>
            </a:extLst>
          </p:cNvPr>
          <p:cNvSpPr/>
          <p:nvPr/>
        </p:nvSpPr>
        <p:spPr>
          <a:xfrm>
            <a:off x="923778" y="1500160"/>
            <a:ext cx="91416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 defines the tax bracket for income lower &lt; income &lt;= upper.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 if upper is null, then lower &lt; income  (no upper bound)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type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TaxBracket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= 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lower: number,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upper: number | null,  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base : number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rate : number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71FA50-933F-4201-87ED-4334941A29AD}"/>
              </a:ext>
            </a:extLst>
          </p:cNvPr>
          <p:cNvSpPr/>
          <p:nvPr/>
        </p:nvSpPr>
        <p:spPr>
          <a:xfrm>
            <a:off x="838199" y="3894800"/>
            <a:ext cx="800334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brackets :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TaxBracket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 = [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{lower: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    upper: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10000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base: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rate: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},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{lower: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10000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upper: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20000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base: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rate: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0.10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},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{lower: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20000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upper: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50000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base: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rate: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0.20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},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{lower: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50000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upper: 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null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base: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7000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rate: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0.25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2A3061-9E15-4541-AE92-5F0C7881950B}"/>
              </a:ext>
            </a:extLst>
          </p:cNvPr>
          <p:cNvSpPr txBox="1"/>
          <p:nvPr/>
        </p:nvSpPr>
        <p:spPr>
          <a:xfrm>
            <a:off x="8811124" y="2931320"/>
            <a:ext cx="2936929" cy="27178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400" b="1">
                <a:latin typeface="Ink Free" panose="03080402000500000000" pitchFamily="66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The brackets are now a "thing".</a:t>
            </a:r>
          </a:p>
          <a:p>
            <a:r>
              <a:rPr lang="en-US" dirty="0">
                <a:solidFill>
                  <a:schemeClr val="tx1"/>
                </a:solidFill>
              </a:rPr>
              <a:t>All the data is in one place, so we have a Single Point of Control</a:t>
            </a:r>
          </a:p>
        </p:txBody>
      </p:sp>
    </p:spTree>
    <p:extLst>
      <p:ext uri="{BB962C8B-B14F-4D97-AF65-F5344CB8AC3E}">
        <p14:creationId xmlns:p14="http://schemas.microsoft.com/office/powerpoint/2010/main" val="428519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91C40-1E29-4003-9A54-80B59CFEE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now it's easy to rewrite our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AC700-C010-4383-B2C0-B487BBE73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F93A9D-E3AC-458F-B0A6-F819AC312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25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36CE8B-3D4E-4A1D-A9EF-4C9EFEAD593A}"/>
              </a:ext>
            </a:extLst>
          </p:cNvPr>
          <p:cNvSpPr/>
          <p:nvPr/>
        </p:nvSpPr>
        <p:spPr>
          <a:xfrm>
            <a:off x="944880" y="1416881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 defines the incomes covered by a bracket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function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isInBracket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income:number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bracket:TaxBracket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 :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bracket.upper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== 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null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 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{ 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bracket.lower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&lt;= income) 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{ 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((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bracket.lower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&lt;= income) &amp;&amp; (income &lt;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bracket.upper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))}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function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taxByBracket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income:number,bracket:TaxBracket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 : number 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bracket.base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+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bracket.rate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* (income -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bracket.lower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function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grossTax2 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income:number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brackets: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TaxBracket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 ) : number 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taxByBracket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(income,income2bracket(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income,brackets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B95FA4-EEB3-47B7-AC1D-AE66521BB601}"/>
              </a:ext>
            </a:extLst>
          </p:cNvPr>
          <p:cNvSpPr txBox="1"/>
          <p:nvPr/>
        </p:nvSpPr>
        <p:spPr>
          <a:xfrm>
            <a:off x="9377567" y="5256413"/>
            <a:ext cx="2396344" cy="10641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400" b="1">
                <a:latin typeface="Ink Free" panose="03080402000500000000" pitchFamily="66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And we are back to one function/one job.</a:t>
            </a:r>
          </a:p>
        </p:txBody>
      </p:sp>
    </p:spTree>
    <p:extLst>
      <p:ext uri="{BB962C8B-B14F-4D97-AF65-F5344CB8AC3E}">
        <p14:creationId xmlns:p14="http://schemas.microsoft.com/office/powerpoint/2010/main" val="2659888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33575-0593-49FD-831F-131BB6CC7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Learning Objectives for this Lesson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21ECCD-9823-405F-AA9A-D0CC235AD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now be able to:</a:t>
            </a:r>
          </a:p>
          <a:p>
            <a:pPr lvl="1" fontAlgn="base"/>
            <a:r>
              <a:rPr lang="en-US" dirty="0"/>
              <a:t>Describe the purpose of our design principles </a:t>
            </a:r>
          </a:p>
          <a:p>
            <a:pPr lvl="1" fontAlgn="base"/>
            <a:r>
              <a:rPr lang="en-US" dirty="0"/>
              <a:t>List 5 general design principles and illustrate their expression in code</a:t>
            </a:r>
          </a:p>
          <a:p>
            <a:pPr lvl="1" fontAlgn="base"/>
            <a:r>
              <a:rPr lang="en-US" dirty="0"/>
              <a:t>Identify some violations of the principles and suggest ways to mitigate them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CB1048-3EB8-4281-8361-E7EB70F6F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9229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782C9-1CF8-40AE-A725-0968E5F17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Next...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9D61F8-F8AD-4DBB-8160-3A2A2DFCA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our next lesson, we'll learn about five more basic principles that are specific to an </a:t>
            </a:r>
            <a:r>
              <a:rPr lang="en-US"/>
              <a:t>object-oriented setting.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8071048-C09E-4AA0-A373-2A42FFDB9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47695">
              <a:defRPr/>
            </a:pPr>
            <a:fld id="{86CB4B4D-7CA3-9044-876B-883B54F8677D}" type="slidenum">
              <a:rPr lang="en-US" smtClean="0"/>
              <a:pPr defTabSz="547695"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38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33575-0593-49FD-831F-131BB6CC7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 for this Lesson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21ECCD-9823-405F-AA9A-D0CC235AD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end of this lesson you should be able to:</a:t>
            </a:r>
          </a:p>
          <a:p>
            <a:pPr lvl="1" fontAlgn="base"/>
            <a:r>
              <a:rPr lang="en-US" dirty="0"/>
              <a:t>Describe the purpose of our design principles </a:t>
            </a:r>
          </a:p>
          <a:p>
            <a:pPr lvl="1" fontAlgn="base"/>
            <a:r>
              <a:rPr lang="en-US" dirty="0"/>
              <a:t>List 5 general design principles and illustrate their expression in code</a:t>
            </a:r>
          </a:p>
          <a:p>
            <a:pPr lvl="1" fontAlgn="base"/>
            <a:r>
              <a:rPr lang="en-US" dirty="0"/>
              <a:t>Identify some violations of the principles and suggest ways to mitigate them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CB1048-3EB8-4281-8361-E7EB70F6F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51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FCD54966-636B-40B8-9A0B-F5A7E500E4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Challenge: Controlling Complexity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6D5D6D1E-2A01-42BF-95E0-611A9FCE7D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Software systems must be comprehensible by humans</a:t>
            </a:r>
          </a:p>
          <a:p>
            <a:r>
              <a:rPr lang="en-US" altLang="en-US" dirty="0"/>
              <a:t>Why? Software needs to be maintainable</a:t>
            </a:r>
          </a:p>
          <a:p>
            <a:pPr lvl="1"/>
            <a:r>
              <a:rPr lang="en-US" altLang="en-US" dirty="0"/>
              <a:t>continuously adapted to a changing environment</a:t>
            </a:r>
          </a:p>
          <a:p>
            <a:pPr lvl="1"/>
            <a:r>
              <a:rPr lang="en-US" altLang="en-US" dirty="0"/>
              <a:t>Maintenance takes 50–80% of the cost</a:t>
            </a:r>
          </a:p>
          <a:p>
            <a:r>
              <a:rPr lang="en-US" altLang="en-US" dirty="0"/>
              <a:t>Why? Software needs to be reusable</a:t>
            </a:r>
          </a:p>
          <a:p>
            <a:pPr lvl="1"/>
            <a:r>
              <a:rPr lang="en-US" altLang="en-US" dirty="0"/>
              <a:t>Economics:  cheaper to reuse than rewrite!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F4B0D1A4-82AE-4AEF-B842-9318DCC0894D}"/>
              </a:ext>
            </a:extLst>
          </p:cNvPr>
          <p:cNvSpPr txBox="1">
            <a:spLocks/>
          </p:cNvSpPr>
          <p:nvPr/>
        </p:nvSpPr>
        <p:spPr bwMode="auto">
          <a:xfrm>
            <a:off x="10226187" y="6454704"/>
            <a:ext cx="142669" cy="22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5719" tIns="35719" rIns="35719" bIns="35719" anchor="b">
            <a:spAutoFit/>
          </a:bodyPr>
          <a:lstStyle/>
          <a:p>
            <a:pPr algn="r"/>
            <a:fld id="{0BB2D644-9BFF-4E58-8C26-7B6E68779C53}" type="slidenum">
              <a:rPr lang="en-US" altLang="en-US" sz="984"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pPr algn="r"/>
              <a:t>4</a:t>
            </a:fld>
            <a:endParaRPr lang="en-US" altLang="en-US" sz="984"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FCD54966-636B-40B8-9A0B-F5A7E500E4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Challenge: Controlling Complexity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6D5D6D1E-2A01-42BF-95E0-611A9FCE7D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Software systems must be comprehensible by humans</a:t>
            </a:r>
          </a:p>
          <a:p>
            <a:pPr lvl="1"/>
            <a:r>
              <a:rPr lang="en-US" altLang="en-US" dirty="0"/>
              <a:t>How? Make programs </a:t>
            </a:r>
            <a:r>
              <a:rPr lang="en-US" altLang="en-US" dirty="0">
                <a:solidFill>
                  <a:srgbClr val="FF0000"/>
                </a:solidFill>
              </a:rPr>
              <a:t>readable</a:t>
            </a:r>
            <a:r>
              <a:rPr lang="en-US" altLang="en-US" dirty="0"/>
              <a:t>.</a:t>
            </a:r>
          </a:p>
          <a:p>
            <a:pPr lvl="1"/>
            <a:r>
              <a:rPr lang="en-US" altLang="en-US" dirty="0"/>
              <a:t>How? Make programs </a:t>
            </a:r>
            <a:r>
              <a:rPr lang="en-US" altLang="en-US" dirty="0">
                <a:solidFill>
                  <a:srgbClr val="FF0000"/>
                </a:solidFill>
              </a:rPr>
              <a:t>flexible</a:t>
            </a:r>
            <a:r>
              <a:rPr lang="en-US" altLang="en-US" dirty="0"/>
              <a:t>.</a:t>
            </a:r>
          </a:p>
          <a:p>
            <a:pPr lvl="1"/>
            <a:r>
              <a:rPr lang="en-US" altLang="en-US" dirty="0"/>
              <a:t>How? Make programs </a:t>
            </a:r>
            <a:r>
              <a:rPr lang="en-US" altLang="en-US" dirty="0">
                <a:solidFill>
                  <a:srgbClr val="FF0000"/>
                </a:solidFill>
              </a:rPr>
              <a:t>modular</a:t>
            </a:r>
            <a:r>
              <a:rPr lang="en-US" altLang="en-US" dirty="0"/>
              <a:t>.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F4B0D1A4-82AE-4AEF-B842-9318DCC0894D}"/>
              </a:ext>
            </a:extLst>
          </p:cNvPr>
          <p:cNvSpPr txBox="1">
            <a:spLocks/>
          </p:cNvSpPr>
          <p:nvPr/>
        </p:nvSpPr>
        <p:spPr bwMode="auto">
          <a:xfrm>
            <a:off x="10226187" y="6454704"/>
            <a:ext cx="142669" cy="22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5719" tIns="35719" rIns="35719" bIns="35719" anchor="b">
            <a:spAutoFit/>
          </a:bodyPr>
          <a:lstStyle/>
          <a:p>
            <a:pPr algn="r"/>
            <a:fld id="{0BB2D644-9BFF-4E58-8C26-7B6E68779C53}" type="slidenum">
              <a:rPr lang="en-US" altLang="en-US" sz="984"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pPr algn="r"/>
              <a:t>5</a:t>
            </a:fld>
            <a:endParaRPr lang="en-US" altLang="en-US" sz="984"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661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1F185-60B9-4A8A-ACEC-EA4C06C9E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biggest obstacle: coupling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B6E80-BC09-4368-A7F4-8B3141427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Two pieces of code are </a:t>
            </a:r>
            <a:r>
              <a:rPr lang="en-US" i="1" dirty="0">
                <a:solidFill>
                  <a:srgbClr val="FF0000"/>
                </a:solidFill>
              </a:rPr>
              <a:t>coupled</a:t>
            </a:r>
            <a:r>
              <a:rPr lang="en-US" dirty="0"/>
              <a:t> if a change in one demands a change in the other.</a:t>
            </a:r>
          </a:p>
          <a:p>
            <a:r>
              <a:rPr lang="en-US" dirty="0"/>
              <a:t>A coupling represents an agreement between the two pieces of code.</a:t>
            </a:r>
          </a:p>
          <a:p>
            <a:pPr lvl="1"/>
            <a:r>
              <a:rPr lang="en-US" dirty="0"/>
              <a:t>They may agree on:</a:t>
            </a:r>
          </a:p>
          <a:p>
            <a:pPr lvl="2"/>
            <a:r>
              <a:rPr lang="en-US" dirty="0"/>
              <a:t>names</a:t>
            </a:r>
          </a:p>
          <a:p>
            <a:pPr lvl="2"/>
            <a:r>
              <a:rPr lang="en-US" dirty="0"/>
              <a:t>order (e.g. of arguments)</a:t>
            </a:r>
          </a:p>
          <a:p>
            <a:pPr lvl="2"/>
            <a:r>
              <a:rPr lang="en-US" dirty="0"/>
              <a:t>meaning (e.g. meaning of data)</a:t>
            </a:r>
          </a:p>
          <a:p>
            <a:pPr lvl="2"/>
            <a:r>
              <a:rPr lang="en-US" dirty="0"/>
              <a:t>algorithms</a:t>
            </a:r>
          </a:p>
          <a:p>
            <a:r>
              <a:rPr lang="en-US" dirty="0"/>
              <a:t>The more two pieces of code are coupled, the harder they are to understand and modify: you have to understand both to understand either of them.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980DC1-0599-4282-9BEC-D9104EBF9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7A94EB-EE25-48A2-9902-2EBB3CBA848B}"/>
              </a:ext>
            </a:extLst>
          </p:cNvPr>
          <p:cNvSpPr/>
          <p:nvPr/>
        </p:nvSpPr>
        <p:spPr>
          <a:xfrm>
            <a:off x="9176289" y="1588577"/>
            <a:ext cx="2177511" cy="17048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  <a:latin typeface="Ink Free" panose="03080402000500000000" pitchFamily="66" charset="0"/>
              </a:rPr>
              <a:t>There's a fancy word for this: </a:t>
            </a:r>
            <a:r>
              <a:rPr lang="en-US" b="1" i="1" dirty="0" err="1">
                <a:solidFill>
                  <a:srgbClr val="FF0000"/>
                </a:solidFill>
                <a:latin typeface="Ink Free" panose="03080402000500000000" pitchFamily="66" charset="0"/>
              </a:rPr>
              <a:t>connascence</a:t>
            </a:r>
            <a:r>
              <a:rPr lang="en-US" b="1" dirty="0">
                <a:solidFill>
                  <a:schemeClr val="tx1"/>
                </a:solidFill>
                <a:latin typeface="Ink Free" panose="03080402000500000000" pitchFamily="66" charset="0"/>
              </a:rPr>
              <a:t> (meaning "born together")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F34EB9-849C-4D6F-A118-3C3094936FE2}"/>
              </a:ext>
            </a:extLst>
          </p:cNvPr>
          <p:cNvSpPr/>
          <p:nvPr/>
        </p:nvSpPr>
        <p:spPr>
          <a:xfrm>
            <a:off x="9176288" y="4081221"/>
            <a:ext cx="2177511" cy="10183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/>
                </a:solidFill>
                <a:latin typeface="Ink Free" panose="03080402000500000000" pitchFamily="66" charset="0"/>
              </a:rPr>
              <a:t>More coupling means less readability, less modifiability</a:t>
            </a:r>
          </a:p>
        </p:txBody>
      </p:sp>
    </p:spTree>
    <p:extLst>
      <p:ext uri="{BB962C8B-B14F-4D97-AF65-F5344CB8AC3E}">
        <p14:creationId xmlns:p14="http://schemas.microsoft.com/office/powerpoint/2010/main" val="3033459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D4082E8-6316-417D-BBFA-AB16CB7A8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160"/>
            <a:ext cx="7887346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DE2BE0-6BF7-46DE-A2FA-2BE59A698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Five general-purpose principles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7758A-1EB1-4A1C-8B7D-75DCD4944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6B03D9C-F35F-4623-9D00-2909A5B84C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398425"/>
              </p:ext>
            </p:extLst>
          </p:nvPr>
        </p:nvGraphicFramePr>
        <p:xfrm>
          <a:off x="838200" y="1603070"/>
          <a:ext cx="6613041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3041">
                  <a:extLst>
                    <a:ext uri="{9D8B030D-6E8A-4147-A177-3AD203B41FA5}">
                      <a16:colId xmlns:a16="http://schemas.microsoft.com/office/drawing/2014/main" val="8221277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Five General Principles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693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1. Use Good Names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296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2. Design Your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699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3. One method/one job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353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4. Don't Repeat Yourself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899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5. Don't Hardcode Things That Are Likely To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020063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C553E3D8-54DD-4922-A3FD-5918D5830F9C}"/>
              </a:ext>
            </a:extLst>
          </p:cNvPr>
          <p:cNvSpPr txBox="1"/>
          <p:nvPr/>
        </p:nvSpPr>
        <p:spPr>
          <a:xfrm>
            <a:off x="8041592" y="1848670"/>
            <a:ext cx="3312208" cy="14698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b="1">
                <a:latin typeface="Ink Free" panose="03080402000500000000" pitchFamily="66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</a:rPr>
              <a:t>Good idea: make a sticky note with this list and keep it on your laptop screen.</a:t>
            </a:r>
          </a:p>
        </p:txBody>
      </p:sp>
    </p:spTree>
    <p:extLst>
      <p:ext uri="{BB962C8B-B14F-4D97-AF65-F5344CB8AC3E}">
        <p14:creationId xmlns:p14="http://schemas.microsoft.com/office/powerpoint/2010/main" val="72759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F4794-369D-44FB-B164-F6964CA1A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1. Use Good Names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6CA47-05F2-4D5A-9A18-00D41417B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name of a thing is a first clue to the reader about what the thing means.</a:t>
            </a:r>
          </a:p>
          <a:p>
            <a:pPr lvl="1"/>
            <a:r>
              <a:rPr lang="en-US" dirty="0"/>
              <a:t>often, it's the only clue </a:t>
            </a:r>
            <a:r>
              <a:rPr lang="en-US" dirty="0">
                <a:sym typeface="Wingdings" panose="05000000000000000000" pitchFamily="2" charset="2"/>
              </a:rPr>
              <a:t></a:t>
            </a:r>
          </a:p>
          <a:p>
            <a:r>
              <a:rPr lang="en-US" dirty="0">
                <a:sym typeface="Wingdings" panose="05000000000000000000" pitchFamily="2" charset="2"/>
              </a:rPr>
              <a:t>Use good names for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constants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variables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functions/methods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data types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0888DD-BA5C-448A-B165-5822928C8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30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FF626-6C20-46F7-99BB-CDAB1FDC4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Replace magic numbers with good names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B2B58F-79E6-4966-8892-01C19AEE2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Names for Constants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48B8F1-7E78-4C30-93AF-017843AEE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9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40DC19-940C-4417-B7DE-E77FCDC9039E}"/>
              </a:ext>
            </a:extLst>
          </p:cNvPr>
          <p:cNvSpPr/>
          <p:nvPr/>
        </p:nvSpPr>
        <p:spPr>
          <a:xfrm>
            <a:off x="1106659" y="4303431"/>
            <a:ext cx="69892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salesTaxRate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 = 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1.06</a:t>
            </a:r>
            <a:endParaRPr lang="en-US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let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salesPrice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 = 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netPrice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 * 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salesTaxRate</a:t>
            </a: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id="{FD331EB5-169C-42E5-B9CC-13F6AE91D8EF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3511721" y="3190466"/>
            <a:ext cx="642938" cy="6495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21600" y="21600"/>
                </a:lnTo>
                <a:lnTo>
                  <a:pt x="10800" y="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25400" cap="flat" cmpd="sng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5719" tIns="35719" rIns="35719" bIns="35719" anchor="ctr"/>
          <a:lstStyle/>
          <a:p>
            <a:endParaRPr lang="en-US" altLang="en-US" sz="2812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" charset="0"/>
              <a:ea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566C5A-2723-4BE1-800E-C3B7684AFE6C}"/>
              </a:ext>
            </a:extLst>
          </p:cNvPr>
          <p:cNvSpPr txBox="1"/>
          <p:nvPr/>
        </p:nvSpPr>
        <p:spPr>
          <a:xfrm>
            <a:off x="7556804" y="1689867"/>
            <a:ext cx="4106486" cy="13255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400" b="1">
                <a:latin typeface="Ink Free" panose="03080402000500000000" pitchFamily="66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Where did that 1.06 come from?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942932-185F-4F3B-B0CC-A71E9E5DF034}"/>
              </a:ext>
            </a:extLst>
          </p:cNvPr>
          <p:cNvSpPr txBox="1"/>
          <p:nvPr/>
        </p:nvSpPr>
        <p:spPr>
          <a:xfrm>
            <a:off x="8053755" y="3305885"/>
            <a:ext cx="4106486" cy="2735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400" b="1">
                <a:latin typeface="Ink Free" panose="03080402000500000000" pitchFamily="66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Oh, it's the sales tax?  Are there many occurrences of that 1.06 in your code? (Probably!) Will the sales tax rate ever change? (Probably!)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Let's fix it!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050C85E-D369-42A5-BF5F-D710CEBA79BF}"/>
              </a:ext>
            </a:extLst>
          </p:cNvPr>
          <p:cNvSpPr/>
          <p:nvPr/>
        </p:nvSpPr>
        <p:spPr>
          <a:xfrm>
            <a:off x="1106659" y="2192248"/>
            <a:ext cx="56220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let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salesprice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 = 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netPrice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 * 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1.06</a:t>
            </a: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91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 autoUpdateAnimBg="0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>
            <a:lumMod val="20000"/>
            <a:lumOff val="80000"/>
          </a:schemeClr>
        </a:solidFill>
        <a:ln>
          <a:solidFill>
            <a:srgbClr val="0070C0"/>
          </a:solidFill>
        </a:ln>
      </a:spPr>
      <a:bodyPr rtlCol="0" anchor="ctr"/>
      <a:lstStyle>
        <a:defPPr algn="l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accent2">
            <a:lumMod val="20000"/>
            <a:lumOff val="80000"/>
          </a:schemeClr>
        </a:solidFill>
        <a:ln>
          <a:solidFill>
            <a:srgbClr val="0070C0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l">
          <a:defRPr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4938</TotalTime>
  <Words>2248</Words>
  <Application>Microsoft Office PowerPoint</Application>
  <PresentationFormat>Widescreen</PresentationFormat>
  <Paragraphs>276</Paragraphs>
  <Slides>27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Arial</vt:lpstr>
      <vt:lpstr>Calibri</vt:lpstr>
      <vt:lpstr>Consolas</vt:lpstr>
      <vt:lpstr>Gill Sans</vt:lpstr>
      <vt:lpstr>Helvetica</vt:lpstr>
      <vt:lpstr>Helvetica Neue</vt:lpstr>
      <vt:lpstr>Ink Free</vt:lpstr>
      <vt:lpstr>Monaco</vt:lpstr>
      <vt:lpstr>Verdana</vt:lpstr>
      <vt:lpstr>Office Theme</vt:lpstr>
      <vt:lpstr>CS 4350: Fundamentals of Software Engineering CS 5500: Foundations of Software Engineering  Lesson 1.2 General Program Design Principles</vt:lpstr>
      <vt:lpstr>Outline of this lesson</vt:lpstr>
      <vt:lpstr>Learning Objectives for this Lesson</vt:lpstr>
      <vt:lpstr>The Challenge: Controlling Complexity</vt:lpstr>
      <vt:lpstr>The Challenge: Controlling Complexity</vt:lpstr>
      <vt:lpstr>The biggest obstacle: coupling</vt:lpstr>
      <vt:lpstr>Five general-purpose principles</vt:lpstr>
      <vt:lpstr>Principle 1. Use Good Names</vt:lpstr>
      <vt:lpstr>Good Names for Constants</vt:lpstr>
      <vt:lpstr>But use good names!</vt:lpstr>
      <vt:lpstr>Good Names for Variables and Types</vt:lpstr>
      <vt:lpstr>Good Names for Functions and Methods</vt:lpstr>
      <vt:lpstr>Good Names for Functions and Methods</vt:lpstr>
      <vt:lpstr>Principle 2. Design Your Data</vt:lpstr>
      <vt:lpstr>Example:</vt:lpstr>
      <vt:lpstr>Example (2)</vt:lpstr>
      <vt:lpstr>The Big Picture</vt:lpstr>
      <vt:lpstr>Principle 3: One Method/One Job</vt:lpstr>
      <vt:lpstr>Principle 4: Don't Repeat Yourself</vt:lpstr>
      <vt:lpstr>A real example</vt:lpstr>
      <vt:lpstr>Principle 5: Don't Hardcode Things That Are Likely To Change</vt:lpstr>
      <vt:lpstr>Example</vt:lpstr>
      <vt:lpstr>You might write something like</vt:lpstr>
      <vt:lpstr>So let's represent our data differently</vt:lpstr>
      <vt:lpstr>And now it's easy to rewrite our function</vt:lpstr>
      <vt:lpstr>Review: Learning Objectives for this Lesson</vt:lpstr>
      <vt:lpstr>Next...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title</dc:title>
  <dc:creator>Mitchell Wand</dc:creator>
  <cp:lastModifiedBy>Mitchell Wand</cp:lastModifiedBy>
  <cp:revision>51</cp:revision>
  <dcterms:created xsi:type="dcterms:W3CDTF">2021-01-07T15:19:22Z</dcterms:created>
  <dcterms:modified xsi:type="dcterms:W3CDTF">2021-01-21T20:34:35Z</dcterms:modified>
</cp:coreProperties>
</file>